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drawings/drawing1.xml" ContentType="application/vnd.openxmlformats-officedocument.drawingml.chartshapes+xml"/>
  <Override PartName="/ppt/charts/chart7.xml" ContentType="application/vnd.openxmlformats-officedocument.drawingml.chart+xml"/>
  <Override PartName="/ppt/drawings/drawing2.xml" ContentType="application/vnd.openxmlformats-officedocument.drawingml.chartshapes+xml"/>
  <Override PartName="/ppt/charts/chart8.xml" ContentType="application/vnd.openxmlformats-officedocument.drawingml.chart+xml"/>
  <Override PartName="/ppt/drawings/drawing3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58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Как долго Ваша страница существует в соц. сети?</a:t>
            </a:r>
          </a:p>
        </c:rich>
      </c:tx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 долго Ваша страница существует в соц. сети?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7 лет</c:v>
                </c:pt>
                <c:pt idx="1">
                  <c:v>5-6 лет</c:v>
                </c:pt>
                <c:pt idx="2">
                  <c:v>3-4 года</c:v>
                </c:pt>
                <c:pt idx="3">
                  <c:v>2 года и меньше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32.4</c:v>
                </c:pt>
                <c:pt idx="1">
                  <c:v>25.7</c:v>
                </c:pt>
                <c:pt idx="2">
                  <c:v>27.4</c:v>
                </c:pt>
                <c:pt idx="3">
                  <c:v>14.5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0977280"/>
        <c:axId val="156902912"/>
      </c:barChart>
      <c:valAx>
        <c:axId val="156902912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80977280"/>
        <c:crossBetween val="between"/>
      </c:valAx>
      <c:catAx>
        <c:axId val="80977280"/>
        <c:scaling>
          <c:orientation val="minMax"/>
        </c:scaling>
        <c:delete val="0"/>
        <c:axPos val="l"/>
        <c:majorTickMark val="out"/>
        <c:minorTickMark val="none"/>
        <c:tickLblPos val="nextTo"/>
        <c:crossAx val="156902912"/>
        <c:auto val="1"/>
        <c:lblAlgn val="ctr"/>
        <c:lblOffset val="100"/>
        <c:noMultiLvlLbl val="0"/>
      </c:catAx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 часто Вы заходите на личную страницу в социальной сети?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раз в день</c:v>
                </c:pt>
                <c:pt idx="1">
                  <c:v>несколько раз в день</c:v>
                </c:pt>
                <c:pt idx="2">
                  <c:v>через день</c:v>
                </c:pt>
                <c:pt idx="3">
                  <c:v>пару раз в неделю</c:v>
                </c:pt>
                <c:pt idx="4">
                  <c:v>раз в месяц и реже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4.3</c:v>
                </c:pt>
                <c:pt idx="1">
                  <c:v>77.900000000000006</c:v>
                </c:pt>
                <c:pt idx="2">
                  <c:v>5</c:v>
                </c:pt>
                <c:pt idx="3">
                  <c:v>4.8</c:v>
                </c:pt>
                <c:pt idx="4">
                  <c:v>5.8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0315520"/>
        <c:axId val="80988416"/>
      </c:barChart>
      <c:valAx>
        <c:axId val="8098841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80315520"/>
        <c:crossBetween val="between"/>
      </c:valAx>
      <c:catAx>
        <c:axId val="80315520"/>
        <c:scaling>
          <c:orientation val="minMax"/>
        </c:scaling>
        <c:delete val="0"/>
        <c:axPos val="l"/>
        <c:majorTickMark val="out"/>
        <c:minorTickMark val="none"/>
        <c:tickLblPos val="nextTo"/>
        <c:crossAx val="80988416"/>
        <c:auto val="1"/>
        <c:lblAlgn val="ctr"/>
        <c:lblOffset val="100"/>
        <c:noMultiLvlLbl val="0"/>
      </c:cat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Заходите ли Вы на свою страницу во время учебного дня/другой деятельности в соц. сеть?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72.3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Заходите ли Вы на свою страницу во время учебного дня/другой деятельности в соц. сеть?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27.7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54055040"/>
        <c:axId val="154057344"/>
      </c:barChart>
      <c:catAx>
        <c:axId val="154055040"/>
        <c:scaling>
          <c:orientation val="minMax"/>
        </c:scaling>
        <c:delete val="0"/>
        <c:axPos val="l"/>
        <c:majorTickMark val="none"/>
        <c:minorTickMark val="none"/>
        <c:tickLblPos val="nextTo"/>
        <c:crossAx val="154057344"/>
        <c:crosses val="autoZero"/>
        <c:auto val="1"/>
        <c:lblAlgn val="ctr"/>
        <c:lblOffset val="100"/>
        <c:noMultiLvlLbl val="0"/>
      </c:catAx>
      <c:valAx>
        <c:axId val="15405734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54055040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компьютер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Какое устройство вы чаще всего используете при обращении к соц. сети?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20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телефон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Какое устройство вы чаще всего используете при обращении к соц. сети?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60.6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планшет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Какое устройство вы чаще всего используете при обращении к соц. сети?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5.7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6782976"/>
        <c:axId val="154053632"/>
      </c:barChart>
      <c:catAx>
        <c:axId val="136782976"/>
        <c:scaling>
          <c:orientation val="minMax"/>
        </c:scaling>
        <c:delete val="0"/>
        <c:axPos val="l"/>
        <c:majorTickMark val="out"/>
        <c:minorTickMark val="none"/>
        <c:tickLblPos val="nextTo"/>
        <c:crossAx val="154053632"/>
        <c:crosses val="autoZero"/>
        <c:auto val="1"/>
        <c:lblAlgn val="ctr"/>
        <c:lblOffset val="100"/>
        <c:noMultiLvlLbl val="0"/>
      </c:catAx>
      <c:valAx>
        <c:axId val="154053632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3678297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общение с друзьями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С какой целью Вы пользуетесь социальной сетью? 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31.1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знакомства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С какой целью Вы пользуетесь социальной сетью? 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4.4000000000000004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музыка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С какой целью Вы пользуетесь социальной сетью? 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28.5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видео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С какой целью Вы пользуетесь социальной сетью? 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7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просмотр публикаций 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С какой целью Вы пользуетесь социальной сетью? </c:v>
                </c:pt>
              </c:strCache>
            </c:strRef>
          </c:cat>
          <c:val>
            <c:numRef>
              <c:f>Лист1!$F$2</c:f>
              <c:numCache>
                <c:formatCode>General</c:formatCode>
                <c:ptCount val="1"/>
                <c:pt idx="0">
                  <c:v>28.7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4052096"/>
        <c:axId val="156911488"/>
      </c:barChart>
      <c:catAx>
        <c:axId val="154052096"/>
        <c:scaling>
          <c:orientation val="minMax"/>
        </c:scaling>
        <c:delete val="0"/>
        <c:axPos val="l"/>
        <c:majorTickMark val="none"/>
        <c:minorTickMark val="none"/>
        <c:tickLblPos val="nextTo"/>
        <c:crossAx val="156911488"/>
        <c:crosses val="autoZero"/>
        <c:auto val="1"/>
        <c:lblAlgn val="ctr"/>
        <c:lblOffset val="100"/>
        <c:noMultiLvlLbl val="0"/>
      </c:catAx>
      <c:valAx>
        <c:axId val="156911488"/>
        <c:scaling>
          <c:orientation val="minMax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crossAx val="15405209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9762426214937865"/>
          <c:y val="2.1087632775102283E-2"/>
          <c:w val="0.2759337077301065"/>
          <c:h val="0.9024186020393869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отношения / чувства / любовь / дружба / жизненная философия  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Тематика сообществ, на которые подписаны ученики 7-9 классов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9.3000000000000007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группы для подростков / жизненная философия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Тематика сообществ, на которые подписаны ученики 7-9 классов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17.600000000000001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юмор / шутки / ирония / сарказм / чёрный юмор / мемы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Тематика сообществ, на которые подписаны ученики 7-9 классов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24.2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путешествия / города / страны / достопримечательности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Тематика сообществ, на которые подписаны ученики 7-9 классов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4.5999999999999996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музыка / кино / известные личности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Тематика сообществ, на которые подписаны ученики 7-9 классов</c:v>
                </c:pt>
              </c:strCache>
            </c:strRef>
          </c:cat>
          <c:val>
            <c:numRef>
              <c:f>Лист1!$F$2</c:f>
              <c:numCache>
                <c:formatCode>General</c:formatCode>
                <c:ptCount val="1"/>
                <c:pt idx="0">
                  <c:v>10.5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блогеры / компьютерные игры / сайты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Тематика сообществ, на которые подписаны ученики 7-9 классов</c:v>
                </c:pt>
              </c:strCache>
            </c:strRef>
          </c:cat>
          <c:val>
            <c:numRef>
              <c:f>Лист1!$G$2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книги / самообразование / литература / поэзия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Тематика сообществ, на которые подписаны ученики 7-9 классов</c:v>
                </c:pt>
              </c:strCache>
            </c:strRef>
          </c:cat>
          <c:val>
            <c:numRef>
              <c:f>Лист1!$H$2</c:f>
              <c:numCache>
                <c:formatCode>General</c:formatCode>
                <c:ptCount val="1"/>
                <c:pt idx="0">
                  <c:v>3.6</c:v>
                </c:pt>
              </c:numCache>
            </c:numRef>
          </c:val>
        </c:ser>
        <c:ser>
          <c:idx val="7"/>
          <c:order val="7"/>
          <c:tx>
            <c:strRef>
              <c:f>Лист1!$I$1</c:f>
              <c:strCache>
                <c:ptCount val="1"/>
                <c:pt idx="0">
                  <c:v>спорт / хобби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Тематика сообществ, на которые подписаны ученики 7-9 классов</c:v>
                </c:pt>
              </c:strCache>
            </c:strRef>
          </c:cat>
          <c:val>
            <c:numRef>
              <c:f>Лист1!$I$2</c:f>
              <c:numCache>
                <c:formatCode>General</c:formatCode>
                <c:ptCount val="1"/>
                <c:pt idx="0">
                  <c:v>6.9</c:v>
                </c:pt>
              </c:numCache>
            </c:numRef>
          </c:val>
        </c:ser>
        <c:ser>
          <c:idx val="8"/>
          <c:order val="8"/>
          <c:tx>
            <c:strRef>
              <c:f>Лист1!$J$1</c:f>
              <c:strCache>
                <c:ptCount val="1"/>
                <c:pt idx="0">
                  <c:v>социальные группы, членом которых является автор страницы (класс, спортивный клуб и др.)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Тематика сообществ, на которые подписаны ученики 7-9 классов</c:v>
                </c:pt>
              </c:strCache>
            </c:strRef>
          </c:cat>
          <c:val>
            <c:numRef>
              <c:f>Лист1!$J$2</c:f>
              <c:numCache>
                <c:formatCode>General</c:formatCode>
                <c:ptCount val="1"/>
                <c:pt idx="0">
                  <c:v>7</c:v>
                </c:pt>
              </c:numCache>
            </c:numRef>
          </c:val>
        </c:ser>
        <c:ser>
          <c:idx val="9"/>
          <c:order val="9"/>
          <c:tx>
            <c:strRef>
              <c:f>Лист1!$K$1</c:f>
              <c:strCache>
                <c:ptCount val="1"/>
                <c:pt idx="0">
                  <c:v>покупки / магазины / обмен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Тематика сообществ, на которые подписаны ученики 7-9 классов</c:v>
                </c:pt>
              </c:strCache>
            </c:strRef>
          </c:cat>
          <c:val>
            <c:numRef>
              <c:f>Лист1!$K$2</c:f>
              <c:numCache>
                <c:formatCode>General</c:formatCode>
                <c:ptCount val="1"/>
                <c:pt idx="0">
                  <c:v>5.8</c:v>
                </c:pt>
              </c:numCache>
            </c:numRef>
          </c:val>
        </c:ser>
        <c:ser>
          <c:idx val="10"/>
          <c:order val="10"/>
          <c:tx>
            <c:strRef>
              <c:f>Лист1!$L$1</c:f>
              <c:strCache>
                <c:ptCount val="1"/>
                <c:pt idx="0">
                  <c:v>другая тема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Тематика сообществ, на которые подписаны ученики 7-9 классов</c:v>
                </c:pt>
              </c:strCache>
            </c:strRef>
          </c:cat>
          <c:val>
            <c:numRef>
              <c:f>Лист1!$L$2</c:f>
              <c:numCache>
                <c:formatCode>General</c:formatCode>
                <c:ptCount val="1"/>
                <c:pt idx="0">
                  <c:v>6.6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9423488"/>
        <c:axId val="159446912"/>
      </c:barChart>
      <c:catAx>
        <c:axId val="159423488"/>
        <c:scaling>
          <c:orientation val="minMax"/>
        </c:scaling>
        <c:delete val="0"/>
        <c:axPos val="l"/>
        <c:majorTickMark val="out"/>
        <c:minorTickMark val="none"/>
        <c:tickLblPos val="nextTo"/>
        <c:crossAx val="159446912"/>
        <c:crosses val="autoZero"/>
        <c:auto val="1"/>
        <c:lblAlgn val="ctr"/>
        <c:lblOffset val="100"/>
        <c:noMultiLvlLbl val="0"/>
      </c:catAx>
      <c:valAx>
        <c:axId val="159446912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594234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8964076851205971"/>
          <c:y val="3.9744980026373914E-4"/>
          <c:w val="0.40168533186658678"/>
          <c:h val="0.91293751177405413"/>
        </c:manualLayout>
      </c:layout>
      <c:overlay val="0"/>
      <c:txPr>
        <a:bodyPr/>
        <a:lstStyle/>
        <a:p>
          <a:pPr>
            <a:defRPr sz="1200"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3463851238751249"/>
          <c:y val="2.2046161537606933E-2"/>
          <c:w val="0.27319938988260556"/>
          <c:h val="0.8979830839502681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отношения / чувства / группы для подростков / жизненная философия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Репосты / личные публикации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18.3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юмор / шутки / ирония / сарказм / чёрный юмор / мемы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Репосты / личные публикации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28.9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путешествия / города / страны / достопримечательности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Репосты / личные публикации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5.3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музыка / кино / известные личности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Репосты / личные публикации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8.6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блогеры / компьютерные игры / сайты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Репосты / личные публикации</c:v>
                </c:pt>
              </c:strCache>
            </c:strRef>
          </c:cat>
          <c:val>
            <c:numRef>
              <c:f>Лист1!$F$2</c:f>
              <c:numCache>
                <c:formatCode>General</c:formatCode>
                <c:ptCount val="1"/>
                <c:pt idx="0">
                  <c:v>3.2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книги / самообразование / литература / поэзия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Репосты / личные публикации</c:v>
                </c:pt>
              </c:strCache>
            </c:strRef>
          </c:cat>
          <c:val>
            <c:numRef>
              <c:f>Лист1!$G$2</c:f>
              <c:numCache>
                <c:formatCode>General</c:formatCode>
                <c:ptCount val="1"/>
                <c:pt idx="0">
                  <c:v>4.5999999999999996</c:v>
                </c:pt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спорт / хобби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Репосты / личные публикации</c:v>
                </c:pt>
              </c:strCache>
            </c:strRef>
          </c:cat>
          <c:val>
            <c:numRef>
              <c:f>Лист1!$H$2</c:f>
              <c:numCache>
                <c:formatCode>General</c:formatCode>
                <c:ptCount val="1"/>
                <c:pt idx="0">
                  <c:v>13.3</c:v>
                </c:pt>
              </c:numCache>
            </c:numRef>
          </c:val>
        </c:ser>
        <c:ser>
          <c:idx val="7"/>
          <c:order val="7"/>
          <c:tx>
            <c:strRef>
              <c:f>Лист1!$I$1</c:f>
              <c:strCache>
                <c:ptCount val="1"/>
                <c:pt idx="0">
                  <c:v>социальные группы, членом которых является автор страницы (класс, спортивный клуб и др.)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Репосты / личные публикации</c:v>
                </c:pt>
              </c:strCache>
            </c:strRef>
          </c:cat>
          <c:val>
            <c:numRef>
              <c:f>Лист1!$I$2</c:f>
              <c:numCache>
                <c:formatCode>General</c:formatCode>
                <c:ptCount val="1"/>
                <c:pt idx="0">
                  <c:v>2.1</c:v>
                </c:pt>
              </c:numCache>
            </c:numRef>
          </c:val>
        </c:ser>
        <c:ser>
          <c:idx val="8"/>
          <c:order val="8"/>
          <c:tx>
            <c:strRef>
              <c:f>Лист1!$J$1</c:f>
              <c:strCache>
                <c:ptCount val="1"/>
                <c:pt idx="0">
                  <c:v>покупки / магазины / обмен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Репосты / личные публикации</c:v>
                </c:pt>
              </c:strCache>
            </c:strRef>
          </c:cat>
          <c:val>
            <c:numRef>
              <c:f>Лист1!$J$2</c:f>
              <c:numCache>
                <c:formatCode>General</c:formatCode>
                <c:ptCount val="1"/>
                <c:pt idx="0">
                  <c:v>5.7</c:v>
                </c:pt>
              </c:numCache>
            </c:numRef>
          </c:val>
        </c:ser>
        <c:ser>
          <c:idx val="9"/>
          <c:order val="9"/>
          <c:tx>
            <c:strRef>
              <c:f>Лист1!$K$1</c:f>
              <c:strCache>
                <c:ptCount val="1"/>
                <c:pt idx="0">
                  <c:v>другая тема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Репосты / личные публикации</c:v>
                </c:pt>
              </c:strCache>
            </c:strRef>
          </c:cat>
          <c:val>
            <c:numRef>
              <c:f>Лист1!$K$2</c:f>
              <c:numCache>
                <c:formatCode>General</c:formatCode>
                <c:ptCount val="1"/>
                <c:pt idx="0">
                  <c:v>6.3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6909568"/>
        <c:axId val="159420800"/>
      </c:barChart>
      <c:catAx>
        <c:axId val="156909568"/>
        <c:scaling>
          <c:orientation val="minMax"/>
        </c:scaling>
        <c:delete val="0"/>
        <c:axPos val="l"/>
        <c:majorTickMark val="out"/>
        <c:minorTickMark val="none"/>
        <c:tickLblPos val="nextTo"/>
        <c:crossAx val="159420800"/>
        <c:crosses val="autoZero"/>
        <c:auto val="1"/>
        <c:lblAlgn val="ctr"/>
        <c:lblOffset val="100"/>
        <c:noMultiLvlLbl val="0"/>
      </c:catAx>
      <c:valAx>
        <c:axId val="159420800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569095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418256767766545"/>
          <c:y val="8.7174657361303377E-4"/>
          <c:w val="0.45670457912083845"/>
          <c:h val="0.97708209188878004"/>
        </c:manualLayout>
      </c:layout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портрет
(обычный формат, без эффектов)
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Тематика личных фотографий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22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портрет
(необычный формат, с эффектами)
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Тематика личных фотографий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14.9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 семьёй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Тематика личных фотографий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5.3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 друзьями / одноклассниками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Тематика личных фотографий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13.6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с домашними животными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Тематика личных фотографий</c:v>
                </c:pt>
              </c:strCache>
            </c:strRef>
          </c:cat>
          <c:val>
            <c:numRef>
              <c:f>Лист1!$F$2</c:f>
              <c:numCache>
                <c:formatCode>General</c:formatCode>
                <c:ptCount val="1"/>
                <c:pt idx="0">
                  <c:v>6.8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пейзаж, в том числе городской (природа, достопримечательности и др.)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Тематика личных фотографий</c:v>
                </c:pt>
              </c:strCache>
            </c:strRef>
          </c:cat>
          <c:val>
            <c:numRef>
              <c:f>Лист1!$G$2</c:f>
              <c:numCache>
                <c:formatCode>General</c:formatCode>
                <c:ptCount val="1"/>
                <c:pt idx="0">
                  <c:v>7.3</c:v>
                </c:pt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свободное время (прогулки, встречи, развлечения, путешествия и др.)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Тематика личных фотографий</c:v>
                </c:pt>
              </c:strCache>
            </c:strRef>
          </c:cat>
          <c:val>
            <c:numRef>
              <c:f>Лист1!$H$2</c:f>
              <c:numCache>
                <c:formatCode>General</c:formatCode>
                <c:ptCount val="1"/>
                <c:pt idx="0">
                  <c:v>10.8</c:v>
                </c:pt>
              </c:numCache>
            </c:numRef>
          </c:val>
        </c:ser>
        <c:ser>
          <c:idx val="7"/>
          <c:order val="7"/>
          <c:tx>
            <c:strRef>
              <c:f>Лист1!$I$1</c:f>
              <c:strCache>
                <c:ptCount val="1"/>
                <c:pt idx="0">
                  <c:v>деятельность (учёба, хобби, спорт и др.)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Тематика личных фотографий</c:v>
                </c:pt>
              </c:strCache>
            </c:strRef>
          </c:cat>
          <c:val>
            <c:numRef>
              <c:f>Лист1!$I$2</c:f>
              <c:numCache>
                <c:formatCode>General</c:formatCode>
                <c:ptCount val="1"/>
                <c:pt idx="0">
                  <c:v>7</c:v>
                </c:pt>
              </c:numCache>
            </c:numRef>
          </c:val>
        </c:ser>
        <c:ser>
          <c:idx val="8"/>
          <c:order val="8"/>
          <c:tx>
            <c:strRef>
              <c:f>Лист1!$J$1</c:f>
              <c:strCache>
                <c:ptCount val="1"/>
                <c:pt idx="0">
                  <c:v>другая тема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Тематика личных фотографий</c:v>
                </c:pt>
              </c:strCache>
            </c:strRef>
          </c:cat>
          <c:val>
            <c:numRef>
              <c:f>Лист1!$J$2</c:f>
              <c:numCache>
                <c:formatCode>General</c:formatCode>
                <c:ptCount val="1"/>
                <c:pt idx="0">
                  <c:v>10.199999999999999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9536256"/>
        <c:axId val="163197312"/>
      </c:barChart>
      <c:catAx>
        <c:axId val="159536256"/>
        <c:scaling>
          <c:orientation val="minMax"/>
        </c:scaling>
        <c:delete val="0"/>
        <c:axPos val="l"/>
        <c:majorTickMark val="out"/>
        <c:minorTickMark val="none"/>
        <c:tickLblPos val="nextTo"/>
        <c:crossAx val="163197312"/>
        <c:crosses val="autoZero"/>
        <c:auto val="1"/>
        <c:lblAlgn val="ctr"/>
        <c:lblOffset val="100"/>
        <c:noMultiLvlLbl val="0"/>
      </c:catAx>
      <c:valAx>
        <c:axId val="163197312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5953625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0982044235672617"/>
          <c:y val="2.3167755475276865E-2"/>
          <c:w val="0.38872196018624194"/>
          <c:h val="0.91877825540751878"/>
        </c:manualLayout>
      </c:layout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0.48361</cdr:x>
      <cdr:y>0.69497</cdr:y>
    </cdr:from>
    <cdr:to>
      <cdr:x>0.59016</cdr:x>
      <cdr:y>0.69497</cdr:y>
    </cdr:to>
    <cdr:cxnSp macro="">
      <cdr:nvCxnSpPr>
        <cdr:cNvPr id="3" name="Прямая со стрелкой 2"/>
        <cdr:cNvCxnSpPr/>
      </cdr:nvCxnSpPr>
      <cdr:spPr>
        <a:xfrm xmlns:a="http://schemas.openxmlformats.org/drawingml/2006/main" flipH="1">
          <a:off x="4248472" y="4603976"/>
          <a:ext cx="936104" cy="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0.42623</cdr:x>
      <cdr:y>0.77105</cdr:y>
    </cdr:from>
    <cdr:to>
      <cdr:x>0.59016</cdr:x>
      <cdr:y>0.77105</cdr:y>
    </cdr:to>
    <cdr:cxnSp macro="">
      <cdr:nvCxnSpPr>
        <cdr:cNvPr id="5" name="Прямая со стрелкой 4"/>
        <cdr:cNvCxnSpPr/>
      </cdr:nvCxnSpPr>
      <cdr:spPr>
        <a:xfrm xmlns:a="http://schemas.openxmlformats.org/drawingml/2006/main" flipH="1">
          <a:off x="3744416" y="5108032"/>
          <a:ext cx="1440160" cy="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0.37705</cdr:x>
      <cdr:y>0.85801</cdr:y>
    </cdr:from>
    <cdr:to>
      <cdr:x>0.59016</cdr:x>
      <cdr:y>0.85801</cdr:y>
    </cdr:to>
    <cdr:cxnSp macro="">
      <cdr:nvCxnSpPr>
        <cdr:cNvPr id="7" name="Прямая со стрелкой 6"/>
        <cdr:cNvCxnSpPr/>
      </cdr:nvCxnSpPr>
      <cdr:spPr>
        <a:xfrm xmlns:a="http://schemas.openxmlformats.org/drawingml/2006/main" flipH="1">
          <a:off x="3312368" y="5684096"/>
          <a:ext cx="1872208" cy="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0.36667</cdr:x>
      <cdr:y>0.84091</cdr:y>
    </cdr:from>
    <cdr:to>
      <cdr:x>0.53333</cdr:x>
      <cdr:y>0.92045</cdr:y>
    </cdr:to>
    <cdr:cxnSp macro="">
      <cdr:nvCxnSpPr>
        <cdr:cNvPr id="3" name="Прямая со стрелкой 2"/>
        <cdr:cNvCxnSpPr/>
      </cdr:nvCxnSpPr>
      <cdr:spPr>
        <a:xfrm xmlns:a="http://schemas.openxmlformats.org/drawingml/2006/main" flipH="1" flipV="1">
          <a:off x="3168352" y="5328592"/>
          <a:ext cx="1440160" cy="504056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0.44167</cdr:x>
      <cdr:y>0.75</cdr:y>
    </cdr:from>
    <cdr:to>
      <cdr:x>0.53333</cdr:x>
      <cdr:y>0.80682</cdr:y>
    </cdr:to>
    <cdr:cxnSp macro="">
      <cdr:nvCxnSpPr>
        <cdr:cNvPr id="5" name="Прямая со стрелкой 4"/>
        <cdr:cNvCxnSpPr/>
      </cdr:nvCxnSpPr>
      <cdr:spPr>
        <a:xfrm xmlns:a="http://schemas.openxmlformats.org/drawingml/2006/main" flipH="1" flipV="1">
          <a:off x="3816424" y="4752528"/>
          <a:ext cx="792088" cy="36004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0.58678</cdr:x>
      <cdr:y>0.81319</cdr:y>
    </cdr:from>
    <cdr:to>
      <cdr:x>0.61983</cdr:x>
      <cdr:y>0.82418</cdr:y>
    </cdr:to>
    <cdr:cxnSp macro="">
      <cdr:nvCxnSpPr>
        <cdr:cNvPr id="3" name="Прямая со стрелкой 2"/>
        <cdr:cNvCxnSpPr/>
      </cdr:nvCxnSpPr>
      <cdr:spPr>
        <a:xfrm xmlns:a="http://schemas.openxmlformats.org/drawingml/2006/main" flipH="1" flipV="1">
          <a:off x="5112568" y="5328592"/>
          <a:ext cx="288032" cy="72008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0.47107</cdr:x>
      <cdr:y>0.72527</cdr:y>
    </cdr:from>
    <cdr:to>
      <cdr:x>0.61157</cdr:x>
      <cdr:y>0.75824</cdr:y>
    </cdr:to>
    <cdr:cxnSp macro="">
      <cdr:nvCxnSpPr>
        <cdr:cNvPr id="5" name="Прямая со стрелкой 4"/>
        <cdr:cNvCxnSpPr/>
      </cdr:nvCxnSpPr>
      <cdr:spPr>
        <a:xfrm xmlns:a="http://schemas.openxmlformats.org/drawingml/2006/main" flipH="1" flipV="1">
          <a:off x="4104456" y="4752528"/>
          <a:ext cx="1224136" cy="216024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0.45455</cdr:x>
      <cdr:y>0.53846</cdr:y>
    </cdr:from>
    <cdr:to>
      <cdr:x>0.60331</cdr:x>
      <cdr:y>0.54945</cdr:y>
    </cdr:to>
    <cdr:cxnSp macro="">
      <cdr:nvCxnSpPr>
        <cdr:cNvPr id="7" name="Прямая со стрелкой 6"/>
        <cdr:cNvCxnSpPr/>
      </cdr:nvCxnSpPr>
      <cdr:spPr>
        <a:xfrm xmlns:a="http://schemas.openxmlformats.org/drawingml/2006/main" flipH="1" flipV="1">
          <a:off x="3960440" y="3528392"/>
          <a:ext cx="1296144" cy="72008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88641"/>
            <a:ext cx="7772400" cy="1008112"/>
          </a:xfrm>
        </p:spPr>
        <p:txBody>
          <a:bodyPr>
            <a:noAutofit/>
          </a:bodyPr>
          <a:lstStyle/>
          <a:p>
            <a:r>
              <a:rPr lang="ru-RU" sz="2000" dirty="0"/>
              <a:t>Государственное бюджетное образовательное учреждение </a:t>
            </a:r>
            <a:br>
              <a:rPr lang="ru-RU" sz="2000" dirty="0"/>
            </a:br>
            <a:r>
              <a:rPr lang="ru-RU" sz="2000" dirty="0"/>
              <a:t>гимназия № 513 Невского района Санкт-Петербурга</a:t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1052736"/>
            <a:ext cx="6400800" cy="1008112"/>
          </a:xfrm>
        </p:spPr>
        <p:txBody>
          <a:bodyPr>
            <a:normAutofit lnSpcReduction="10000"/>
          </a:bodyPr>
          <a:lstStyle/>
          <a:p>
            <a:r>
              <a:rPr lang="ru-RU" sz="2800" b="1" dirty="0">
                <a:solidFill>
                  <a:schemeClr val="tx1"/>
                </a:solidFill>
              </a:rPr>
              <a:t>ЛИЧНОСТЬ ШКОЛЬНИКОВ </a:t>
            </a:r>
            <a:endParaRPr lang="en-US" sz="2800" b="1" dirty="0" smtClean="0">
              <a:solidFill>
                <a:schemeClr val="tx1"/>
              </a:solidFill>
            </a:endParaRPr>
          </a:p>
          <a:p>
            <a:r>
              <a:rPr lang="ru-RU" sz="2800" b="1" dirty="0" smtClean="0">
                <a:solidFill>
                  <a:schemeClr val="tx1"/>
                </a:solidFill>
              </a:rPr>
              <a:t>В </a:t>
            </a:r>
            <a:r>
              <a:rPr lang="ru-RU" sz="2800" b="1" dirty="0">
                <a:solidFill>
                  <a:schemeClr val="tx1"/>
                </a:solidFill>
              </a:rPr>
              <a:t>СОЦИАЛЬНОЙ СЕТИ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64088" y="1988840"/>
            <a:ext cx="36004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/>
              <a:t>Работу выполнили:</a:t>
            </a:r>
          </a:p>
          <a:p>
            <a:pPr algn="r"/>
            <a:r>
              <a:rPr lang="ru-RU" i="1" dirty="0"/>
              <a:t>Горячева Анастасия (7-2 класс),</a:t>
            </a:r>
          </a:p>
          <a:p>
            <a:pPr algn="r"/>
            <a:r>
              <a:rPr lang="ru-RU" i="1" dirty="0" err="1"/>
              <a:t>Алет</a:t>
            </a:r>
            <a:r>
              <a:rPr lang="ru-RU" i="1" dirty="0"/>
              <a:t> Вадим (7-2 класс),</a:t>
            </a:r>
          </a:p>
          <a:p>
            <a:pPr algn="r"/>
            <a:r>
              <a:rPr lang="ru-RU" i="1" dirty="0"/>
              <a:t>Евдокимова Лада (8-1 класс),</a:t>
            </a:r>
          </a:p>
          <a:p>
            <a:pPr algn="r"/>
            <a:r>
              <a:rPr lang="ru-RU" i="1" dirty="0"/>
              <a:t>Николина Вера (8-2 класс),</a:t>
            </a:r>
          </a:p>
          <a:p>
            <a:pPr algn="r"/>
            <a:r>
              <a:rPr lang="ru-RU" i="1" dirty="0"/>
              <a:t>Акимова Валерия (9-2 класс),</a:t>
            </a:r>
          </a:p>
          <a:p>
            <a:pPr algn="r"/>
            <a:r>
              <a:rPr lang="ru-RU" i="1" dirty="0" err="1"/>
              <a:t>Бондарюк</a:t>
            </a:r>
            <a:r>
              <a:rPr lang="ru-RU" i="1" dirty="0"/>
              <a:t> Владимир (9-2 класс)</a:t>
            </a:r>
          </a:p>
          <a:p>
            <a:pPr algn="r"/>
            <a:endParaRPr lang="en-US" dirty="0" smtClean="0"/>
          </a:p>
          <a:p>
            <a:pPr algn="r"/>
            <a:r>
              <a:rPr lang="ru-RU" dirty="0" smtClean="0"/>
              <a:t>Руководитель </a:t>
            </a:r>
            <a:r>
              <a:rPr lang="ru-RU" dirty="0"/>
              <a:t>проекта:</a:t>
            </a:r>
          </a:p>
          <a:p>
            <a:pPr algn="r"/>
            <a:r>
              <a:rPr lang="ru-RU" i="1" dirty="0"/>
              <a:t>Шевченко Дарья Владимировна,</a:t>
            </a:r>
          </a:p>
          <a:p>
            <a:pPr algn="r"/>
            <a:r>
              <a:rPr lang="ru-RU" i="1" dirty="0"/>
              <a:t>учитель истории и обществознания</a:t>
            </a:r>
          </a:p>
          <a:p>
            <a:pPr algn="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555776" y="5805264"/>
            <a:ext cx="4320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г. Санкт–Петербург</a:t>
            </a:r>
          </a:p>
          <a:p>
            <a:pPr algn="ctr"/>
            <a:r>
              <a:rPr lang="ru-RU" dirty="0" smtClean="0"/>
              <a:t>2017 </a:t>
            </a:r>
            <a:r>
              <a:rPr lang="ru-RU" dirty="0"/>
              <a:t>г. </a:t>
            </a:r>
          </a:p>
        </p:txBody>
      </p:sp>
    </p:spTree>
    <p:extLst>
      <p:ext uri="{BB962C8B-B14F-4D97-AF65-F5344CB8AC3E}">
        <p14:creationId xmlns:p14="http://schemas.microsoft.com/office/powerpoint/2010/main" val="2789434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929556819"/>
              </p:ext>
            </p:extLst>
          </p:nvPr>
        </p:nvGraphicFramePr>
        <p:xfrm>
          <a:off x="395536" y="260648"/>
          <a:ext cx="8424936" cy="6120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80545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929630487"/>
              </p:ext>
            </p:extLst>
          </p:nvPr>
        </p:nvGraphicFramePr>
        <p:xfrm>
          <a:off x="467544" y="404664"/>
          <a:ext cx="7992888" cy="5544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1934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142961156"/>
              </p:ext>
            </p:extLst>
          </p:nvPr>
        </p:nvGraphicFramePr>
        <p:xfrm>
          <a:off x="395536" y="476672"/>
          <a:ext cx="8208912" cy="5688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15336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841463509"/>
              </p:ext>
            </p:extLst>
          </p:nvPr>
        </p:nvGraphicFramePr>
        <p:xfrm>
          <a:off x="251520" y="332656"/>
          <a:ext cx="8352928" cy="6120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93990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4147277080"/>
              </p:ext>
            </p:extLst>
          </p:nvPr>
        </p:nvGraphicFramePr>
        <p:xfrm>
          <a:off x="107504" y="-22848"/>
          <a:ext cx="8784976" cy="66247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1354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632477758"/>
              </p:ext>
            </p:extLst>
          </p:nvPr>
        </p:nvGraphicFramePr>
        <p:xfrm>
          <a:off x="251520" y="260648"/>
          <a:ext cx="8640960" cy="63367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1389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948699533"/>
              </p:ext>
            </p:extLst>
          </p:nvPr>
        </p:nvGraphicFramePr>
        <p:xfrm>
          <a:off x="107504" y="116632"/>
          <a:ext cx="8712968" cy="65527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2109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60648"/>
            <a:ext cx="7041778" cy="6042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666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32" y="980728"/>
            <a:ext cx="8952665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0974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>
            <a:noAutofit/>
          </a:bodyPr>
          <a:lstStyle/>
          <a:p>
            <a:r>
              <a:rPr lang="ru-RU" sz="2400" b="1" dirty="0"/>
              <a:t>Объект исследования </a:t>
            </a:r>
            <a:r>
              <a:rPr lang="ru-RU" sz="2400" dirty="0"/>
              <a:t>– деятельность учащихся 7–9 классов гимназии № 513 Невского района Санкт-Петербурга в социальной сети «</a:t>
            </a:r>
            <a:r>
              <a:rPr lang="ru-RU" sz="2400" dirty="0" err="1"/>
              <a:t>ВКонтакте</a:t>
            </a:r>
            <a:r>
              <a:rPr lang="ru-RU" sz="2400" dirty="0"/>
              <a:t>».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/>
              <a:t>Цель</a:t>
            </a:r>
            <a:r>
              <a:rPr lang="ru-RU" sz="2400" dirty="0"/>
              <a:t> исследования –  выявить черты личности учащихся 7–9 классов, проявляющиеся при взаимодействии с социальной сетью</a:t>
            </a:r>
            <a:r>
              <a:rPr lang="ru-RU" sz="2400" dirty="0" smtClean="0"/>
              <a:t>.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 smtClean="0"/>
              <a:t>Задачи</a:t>
            </a:r>
            <a:r>
              <a:rPr lang="ru-RU" sz="2400" b="1" dirty="0"/>
              <a:t>: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– проанализировать публичные данные, размещённые учащимися на личных страницах в социальной сети;</a:t>
            </a:r>
            <a:br>
              <a:rPr lang="ru-RU" sz="2400" dirty="0"/>
            </a:br>
            <a:r>
              <a:rPr lang="ru-RU" sz="2400" dirty="0"/>
              <a:t>– выявить интересы и ценности учащихся на основе доступных в социальной сети материалов (фотографии, группы, видео– и аудиозаписи и др.) и данных анкетирования;</a:t>
            </a:r>
            <a:br>
              <a:rPr lang="ru-RU" sz="2400" dirty="0"/>
            </a:br>
            <a:r>
              <a:rPr lang="ru-RU" sz="2400" dirty="0"/>
              <a:t>– изучить роль социальной сети в жизни школьника.</a:t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38657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Лист для контент-анализа</a:t>
            </a:r>
            <a:endParaRPr lang="ru-RU" sz="3200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2735"/>
            <a:ext cx="8712968" cy="4647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9407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37" y="404664"/>
            <a:ext cx="9054867" cy="5832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449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4664"/>
            <a:ext cx="9102478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6837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Анкета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1700808"/>
            <a:ext cx="403244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indent="-273050" algn="just"/>
            <a:r>
              <a:rPr lang="ru-RU" sz="1200" dirty="0"/>
              <a:t>1.	</a:t>
            </a:r>
            <a:r>
              <a:rPr lang="ru-RU" sz="1200" b="1" dirty="0"/>
              <a:t>Как часто Вы заходите на личную страницу в социальной сети?</a:t>
            </a:r>
          </a:p>
          <a:p>
            <a:pPr marL="273050" indent="-273050" algn="just"/>
            <a:r>
              <a:rPr lang="ru-RU" sz="1200" dirty="0"/>
              <a:t>1)	раз в день</a:t>
            </a:r>
          </a:p>
          <a:p>
            <a:pPr marL="273050" indent="-273050" algn="just"/>
            <a:r>
              <a:rPr lang="ru-RU" sz="1200" dirty="0"/>
              <a:t>2)	несколько раз в день</a:t>
            </a:r>
          </a:p>
          <a:p>
            <a:pPr marL="273050" indent="-273050" algn="just"/>
            <a:r>
              <a:rPr lang="ru-RU" sz="1200" dirty="0"/>
              <a:t>3)	через день</a:t>
            </a:r>
          </a:p>
          <a:p>
            <a:pPr marL="273050" indent="-273050" algn="just"/>
            <a:r>
              <a:rPr lang="ru-RU" sz="1200" dirty="0"/>
              <a:t>4)	пару раз в неделю</a:t>
            </a:r>
          </a:p>
          <a:p>
            <a:pPr marL="273050" indent="-273050" algn="just"/>
            <a:r>
              <a:rPr lang="ru-RU" sz="1200" dirty="0"/>
              <a:t>5)	свой вариант:</a:t>
            </a:r>
          </a:p>
          <a:p>
            <a:pPr marL="273050" indent="-273050" algn="just"/>
            <a:endParaRPr lang="ru-RU" sz="1200" dirty="0"/>
          </a:p>
          <a:p>
            <a:pPr marL="273050" indent="-273050" algn="just"/>
            <a:r>
              <a:rPr lang="ru-RU" sz="1200" dirty="0" smtClean="0"/>
              <a:t>2.	</a:t>
            </a:r>
            <a:r>
              <a:rPr lang="ru-RU" sz="1200" b="1" dirty="0" smtClean="0"/>
              <a:t>С какой целью Вы пользуетесь социальной сетью? Укажите 3 наиболее близких Вам варианта.</a:t>
            </a:r>
          </a:p>
          <a:p>
            <a:pPr marL="273050" indent="-273050" algn="just"/>
            <a:r>
              <a:rPr lang="ru-RU" sz="1200" dirty="0" smtClean="0"/>
              <a:t>1)	общение с друзьями</a:t>
            </a:r>
          </a:p>
          <a:p>
            <a:pPr marL="273050" indent="-273050" algn="just"/>
            <a:r>
              <a:rPr lang="ru-RU" sz="1200" dirty="0" smtClean="0"/>
              <a:t>2</a:t>
            </a:r>
            <a:r>
              <a:rPr lang="ru-RU" sz="1200" dirty="0"/>
              <a:t>)	знакомства</a:t>
            </a:r>
          </a:p>
          <a:p>
            <a:pPr marL="273050" indent="-273050" algn="just"/>
            <a:r>
              <a:rPr lang="ru-RU" sz="1200" dirty="0"/>
              <a:t>3)	музыка</a:t>
            </a:r>
          </a:p>
          <a:p>
            <a:pPr marL="273050" indent="-273050" algn="just"/>
            <a:r>
              <a:rPr lang="ru-RU" sz="1200" dirty="0"/>
              <a:t>4)	видео</a:t>
            </a:r>
          </a:p>
          <a:p>
            <a:pPr marL="273050" indent="-273050" algn="just"/>
            <a:r>
              <a:rPr lang="ru-RU" sz="1200" dirty="0"/>
              <a:t>5)	просмотр публикаций в </a:t>
            </a:r>
            <a:r>
              <a:rPr lang="ru-RU" sz="1200" dirty="0" err="1"/>
              <a:t>пабликах</a:t>
            </a:r>
            <a:r>
              <a:rPr lang="ru-RU" sz="1200" dirty="0"/>
              <a:t> / группах</a:t>
            </a:r>
          </a:p>
          <a:p>
            <a:pPr marL="273050" indent="-273050" algn="just"/>
            <a:r>
              <a:rPr lang="ru-RU" sz="1200" dirty="0"/>
              <a:t>6)	просмотр публикаций друзей</a:t>
            </a:r>
          </a:p>
          <a:p>
            <a:pPr marL="273050" indent="-273050" algn="just"/>
            <a:r>
              <a:rPr lang="ru-RU" sz="1200" dirty="0"/>
              <a:t>7)	свой вариант:</a:t>
            </a:r>
          </a:p>
          <a:p>
            <a:pPr marL="273050" indent="-273050" algn="just"/>
            <a:endParaRPr lang="ru-RU" sz="1200" dirty="0"/>
          </a:p>
          <a:p>
            <a:pPr marL="273050" indent="-273050" algn="just"/>
            <a:r>
              <a:rPr lang="ru-RU" sz="1200" dirty="0"/>
              <a:t>3.	</a:t>
            </a:r>
            <a:r>
              <a:rPr lang="ru-RU" sz="1200" b="1" dirty="0"/>
              <a:t>Что в первую очередь привлекает Ваше внимание при обращении к странице интересного Вам человека? Укажите 2 наиболее близких Вам варианта.</a:t>
            </a:r>
          </a:p>
          <a:p>
            <a:pPr marL="273050" indent="-273050" algn="just"/>
            <a:r>
              <a:rPr lang="ru-RU" sz="1200" dirty="0"/>
              <a:t>1) фотографии</a:t>
            </a:r>
          </a:p>
          <a:p>
            <a:pPr marL="273050" indent="-273050" algn="just"/>
            <a:r>
              <a:rPr lang="ru-RU" sz="1200" dirty="0"/>
              <a:t>2) статус</a:t>
            </a:r>
          </a:p>
          <a:p>
            <a:pPr marL="273050" indent="-273050" algn="just"/>
            <a:r>
              <a:rPr lang="ru-RU" sz="1200" dirty="0"/>
              <a:t>3) общая информация</a:t>
            </a:r>
          </a:p>
          <a:p>
            <a:pPr marL="273050" indent="-273050" algn="just"/>
            <a:r>
              <a:rPr lang="ru-RU" sz="1200" dirty="0"/>
              <a:t>4) </a:t>
            </a:r>
            <a:r>
              <a:rPr lang="ru-RU" sz="1200" dirty="0" err="1"/>
              <a:t>репосты</a:t>
            </a:r>
            <a:r>
              <a:rPr lang="ru-RU" sz="1200" dirty="0"/>
              <a:t> и записи на стене</a:t>
            </a:r>
          </a:p>
          <a:p>
            <a:pPr marL="273050" indent="-273050" algn="just"/>
            <a:r>
              <a:rPr lang="ru-RU" sz="1200" dirty="0"/>
              <a:t>5) видео и музыка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0" y="1700808"/>
            <a:ext cx="432048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/>
            <a:r>
              <a:rPr lang="ru-RU" sz="1200" b="1" dirty="0"/>
              <a:t>4.	Как долго Ваша страница существует в соц. сети?</a:t>
            </a:r>
          </a:p>
          <a:p>
            <a:pPr marL="177800" indent="-177800"/>
            <a:r>
              <a:rPr lang="ru-RU" sz="1200" dirty="0"/>
              <a:t>1)	7 лет</a:t>
            </a:r>
          </a:p>
          <a:p>
            <a:pPr marL="177800" indent="-177800"/>
            <a:r>
              <a:rPr lang="ru-RU" sz="1200" dirty="0"/>
              <a:t>2)	5-6 лет</a:t>
            </a:r>
          </a:p>
          <a:p>
            <a:pPr marL="177800" indent="-177800"/>
            <a:r>
              <a:rPr lang="ru-RU" sz="1200" dirty="0"/>
              <a:t>3)	3-4 года</a:t>
            </a:r>
          </a:p>
          <a:p>
            <a:pPr marL="177800" indent="-177800"/>
            <a:r>
              <a:rPr lang="ru-RU" sz="1200" dirty="0"/>
              <a:t>4)	2 года и меньше</a:t>
            </a:r>
          </a:p>
          <a:p>
            <a:pPr marL="177800" indent="-177800"/>
            <a:endParaRPr lang="ru-RU" sz="1200" dirty="0"/>
          </a:p>
          <a:p>
            <a:pPr marL="177800" indent="-177800"/>
            <a:r>
              <a:rPr lang="ru-RU" sz="1200" b="1" dirty="0"/>
              <a:t>5.	Есть ли у Вас еще одна страница?</a:t>
            </a:r>
          </a:p>
          <a:p>
            <a:pPr marL="177800" indent="-177800"/>
            <a:r>
              <a:rPr lang="ru-RU" sz="1200" dirty="0"/>
              <a:t>1)	да, и не одна</a:t>
            </a:r>
          </a:p>
          <a:p>
            <a:pPr marL="177800" indent="-177800"/>
            <a:r>
              <a:rPr lang="ru-RU" sz="1200" dirty="0"/>
              <a:t>2)	да, одна</a:t>
            </a:r>
          </a:p>
          <a:p>
            <a:pPr marL="177800" indent="-177800"/>
            <a:r>
              <a:rPr lang="ru-RU" sz="1200" dirty="0"/>
              <a:t>3)	нет</a:t>
            </a:r>
          </a:p>
          <a:p>
            <a:pPr marL="177800" indent="-177800"/>
            <a:endParaRPr lang="ru-RU" sz="1200" dirty="0"/>
          </a:p>
          <a:p>
            <a:pPr marL="177800" indent="-177800"/>
            <a:r>
              <a:rPr lang="ru-RU" sz="1200" b="1" dirty="0"/>
              <a:t>6.	Заходите ли Вы на свою страницу во время учебного дня/другой деятельности в соц. сеть?</a:t>
            </a:r>
          </a:p>
          <a:p>
            <a:pPr marL="177800" indent="-177800"/>
            <a:r>
              <a:rPr lang="ru-RU" sz="1200" dirty="0"/>
              <a:t>1)	Да</a:t>
            </a:r>
          </a:p>
          <a:p>
            <a:pPr marL="177800" indent="-177800"/>
            <a:r>
              <a:rPr lang="ru-RU" sz="1200" dirty="0"/>
              <a:t>2)	Нет</a:t>
            </a:r>
          </a:p>
          <a:p>
            <a:pPr marL="177800" indent="-177800"/>
            <a:endParaRPr lang="ru-RU" sz="1200" dirty="0"/>
          </a:p>
          <a:p>
            <a:pPr marL="177800" indent="-177800"/>
            <a:r>
              <a:rPr lang="ru-RU" sz="1200" b="1" dirty="0"/>
              <a:t>7.	Какое устройство вы чаще всего используете при обращении к соц. сети?</a:t>
            </a:r>
          </a:p>
          <a:p>
            <a:pPr marL="177800" indent="-177800"/>
            <a:r>
              <a:rPr lang="ru-RU" sz="1200" dirty="0"/>
              <a:t>1) компьютер</a:t>
            </a:r>
          </a:p>
          <a:p>
            <a:pPr marL="177800" indent="-177800"/>
            <a:r>
              <a:rPr lang="ru-RU" sz="1200" dirty="0"/>
              <a:t>2) телефон</a:t>
            </a:r>
          </a:p>
          <a:p>
            <a:pPr marL="177800" indent="-177800"/>
            <a:r>
              <a:rPr lang="ru-RU" sz="1200" dirty="0"/>
              <a:t>3) планшет</a:t>
            </a:r>
          </a:p>
        </p:txBody>
      </p:sp>
    </p:spTree>
    <p:extLst>
      <p:ext uri="{BB962C8B-B14F-4D97-AF65-F5344CB8AC3E}">
        <p14:creationId xmlns:p14="http://schemas.microsoft.com/office/powerpoint/2010/main" val="3862841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012278228"/>
              </p:ext>
            </p:extLst>
          </p:nvPr>
        </p:nvGraphicFramePr>
        <p:xfrm>
          <a:off x="467544" y="620688"/>
          <a:ext cx="8208912" cy="5544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15487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113</Words>
  <Application>Microsoft Office PowerPoint</Application>
  <PresentationFormat>Экран (4:3)</PresentationFormat>
  <Paragraphs>62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Государственное бюджетное образовательное учреждение  гимназия № 513 Невского района Санкт-Петербурга </vt:lpstr>
      <vt:lpstr>Презентация PowerPoint</vt:lpstr>
      <vt:lpstr>Презентация PowerPoint</vt:lpstr>
      <vt:lpstr>Объект исследования – деятельность учащихся 7–9 классов гимназии № 513 Невского района Санкт-Петербурга в социальной сети «ВКонтакте».  Цель исследования –  выявить черты личности учащихся 7–9 классов, проявляющиеся при взаимодействии с социальной сетью.  Задачи: – проанализировать публичные данные, размещённые учащимися на личных страницах в социальной сети; – выявить интересы и ценности учащихся на основе доступных в социальной сети материалов (фотографии, группы, видео– и аудиозаписи и др.) и данных анкетирования; – изучить роль социальной сети в жизни школьника. </vt:lpstr>
      <vt:lpstr>Лист для контент-анализа</vt:lpstr>
      <vt:lpstr>Презентация PowerPoint</vt:lpstr>
      <vt:lpstr>Презентация PowerPoint</vt:lpstr>
      <vt:lpstr>Анкета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образовательное учреждение  гимназия № 513 Невского района Санкт-Петербурга </dc:title>
  <dc:creator>Евгений Тарасов</dc:creator>
  <cp:lastModifiedBy>Евгений Тарасов</cp:lastModifiedBy>
  <cp:revision>8</cp:revision>
  <dcterms:created xsi:type="dcterms:W3CDTF">2017-03-01T15:59:37Z</dcterms:created>
  <dcterms:modified xsi:type="dcterms:W3CDTF">2017-03-01T17:11:35Z</dcterms:modified>
</cp:coreProperties>
</file>